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260" r:id="rId2"/>
    <p:sldId id="276" r:id="rId3"/>
    <p:sldId id="277" r:id="rId4"/>
    <p:sldId id="279" r:id="rId5"/>
    <p:sldId id="291" r:id="rId6"/>
    <p:sldId id="292" r:id="rId7"/>
    <p:sldId id="288" r:id="rId8"/>
    <p:sldId id="289" r:id="rId9"/>
    <p:sldId id="293" r:id="rId10"/>
    <p:sldId id="294" r:id="rId11"/>
    <p:sldId id="295" r:id="rId12"/>
    <p:sldId id="296" r:id="rId13"/>
    <p:sldId id="281" r:id="rId14"/>
    <p:sldId id="301" r:id="rId15"/>
    <p:sldId id="302" r:id="rId16"/>
    <p:sldId id="304" r:id="rId17"/>
    <p:sldId id="303" r:id="rId18"/>
    <p:sldId id="305" r:id="rId19"/>
    <p:sldId id="282" r:id="rId20"/>
    <p:sldId id="306" r:id="rId21"/>
    <p:sldId id="308" r:id="rId22"/>
    <p:sldId id="283" r:id="rId23"/>
    <p:sldId id="307" r:id="rId24"/>
    <p:sldId id="310" r:id="rId25"/>
    <p:sldId id="284" r:id="rId26"/>
    <p:sldId id="309" r:id="rId27"/>
    <p:sldId id="299" r:id="rId28"/>
    <p:sldId id="286" r:id="rId29"/>
    <p:sldId id="298" r:id="rId30"/>
    <p:sldId id="273" r:id="rId31"/>
    <p:sldId id="297" r:id="rId32"/>
    <p:sldId id="311" r:id="rId33"/>
    <p:sldId id="312" r:id="rId34"/>
    <p:sldId id="318" r:id="rId35"/>
    <p:sldId id="313" r:id="rId36"/>
    <p:sldId id="316" r:id="rId37"/>
    <p:sldId id="314" r:id="rId38"/>
    <p:sldId id="315" r:id="rId39"/>
    <p:sldId id="317" r:id="rId40"/>
    <p:sldId id="319" r:id="rId41"/>
    <p:sldId id="321" r:id="rId42"/>
    <p:sldId id="272" r:id="rId43"/>
    <p:sldId id="320" r:id="rId44"/>
  </p:sldIdLst>
  <p:sldSz cx="12433300" cy="698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F0"/>
          </a:solidFill>
        </a:fill>
      </a:tcStyle>
    </a:wholeTbl>
    <a:band2H>
      <a:tcTxStyle/>
      <a:tcStyle>
        <a:tcBdr/>
        <a:fill>
          <a:solidFill>
            <a:srgbClr val="E6EBF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CDED"/>
          </a:solidFill>
        </a:fill>
      </a:tcStyle>
    </a:wholeTbl>
    <a:band2H>
      <a:tcTxStyle/>
      <a:tcStyle>
        <a:tcBdr/>
        <a:fill>
          <a:solidFill>
            <a:srgbClr val="EAE7F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6CA"/>
          </a:solidFill>
        </a:fill>
      </a:tcStyle>
    </a:wholeTbl>
    <a:band2H>
      <a:tcTxStyle/>
      <a:tcStyle>
        <a:tcBdr/>
        <a:fill>
          <a:solidFill>
            <a:srgbClr val="FFF3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CFCF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firstCol>
    <a:la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5" autoAdjust="0"/>
    <p:restoredTop sz="85480" autoAdjust="0"/>
  </p:normalViewPr>
  <p:slideViewPr>
    <p:cSldViewPr snapToGrid="0">
      <p:cViewPr varScale="1">
        <p:scale>
          <a:sx n="96" d="100"/>
          <a:sy n="96" d="100"/>
        </p:scale>
        <p:origin x="9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" name="Shape 21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Community project, initially started out as Start-</a:t>
            </a:r>
            <a:r>
              <a:rPr lang="en-US" b="0" dirty="0" err="1"/>
              <a:t>SqlMigration</a:t>
            </a:r>
            <a:r>
              <a:rPr lang="en-US" b="0" dirty="0"/>
              <a:t> but has grown into a DBA’s best friend. </a:t>
            </a:r>
            <a:r>
              <a:rPr lang="en-US" b="0" dirty="0" err="1"/>
              <a:t>dbatools</a:t>
            </a:r>
            <a:r>
              <a:rPr lang="en-US" b="0" dirty="0"/>
              <a:t> currently sports 79</a:t>
            </a:r>
            <a:r>
              <a:rPr lang="en-US" b="0" baseline="0" dirty="0"/>
              <a:t> commands.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baseline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How many of you have heard of </a:t>
            </a:r>
            <a:r>
              <a:rPr lang="en-US" b="0" baseline="0" dirty="0" err="1"/>
              <a:t>dbatools</a:t>
            </a:r>
            <a:r>
              <a:rPr lang="en-US" b="0" baseline="0" dirty="0"/>
              <a:t>? How many of you have used it? How many knew it was born in Belgium? :D</a:t>
            </a:r>
            <a:endParaRPr b="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remembers the query for finding duplicate indexes</a:t>
            </a:r>
            <a:r>
              <a:rPr lang="en-US" baseline="0" dirty="0"/>
              <a:t> for SQL Server 2008 and above?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7590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</a:t>
            </a:r>
            <a:r>
              <a:rPr lang="en-US" baseline="0" dirty="0"/>
              <a:t> really you should be using…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70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8725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4253010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335338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4143843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9854963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9556082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4537434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738593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Started as a migration tool, so I</a:t>
            </a:r>
            <a:r>
              <a:rPr lang="en-US" b="0" baseline="0" dirty="0"/>
              <a:t> strived to support older environments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No reliance on SQLPS, because we’ve got a history ;)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36897299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1640273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934993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8357897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800" dirty="0"/>
              <a:t>Cut</a:t>
            </a:r>
            <a:r>
              <a:rPr lang="en-US" sz="1800" baseline="0" dirty="0"/>
              <a:t> it out.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211024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800" dirty="0"/>
              <a:t>Cut</a:t>
            </a:r>
            <a:r>
              <a:rPr lang="en-US" sz="1800" baseline="0" dirty="0"/>
              <a:t> it out.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6343495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800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175339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Gallery requires</a:t>
            </a:r>
            <a:r>
              <a:rPr lang="en-US" b="0" baseline="0" dirty="0"/>
              <a:t> admin access and is built into PowerShell v5. Other versions also support it with a bit of configuration.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Download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Unzip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Import-Module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859933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3036799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175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Grant</a:t>
            </a:r>
            <a:r>
              <a:rPr lang="en-US" baseline="0" dirty="0"/>
              <a:t> </a:t>
            </a:r>
            <a:r>
              <a:rPr lang="en-US" baseline="0" dirty="0" err="1"/>
              <a:t>Fritchy</a:t>
            </a:r>
            <a:r>
              <a:rPr lang="en-US" baseline="0" dirty="0"/>
              <a:t> is a pretty smart guy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826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Remove-</a:t>
            </a:r>
            <a:r>
              <a:rPr lang="en-US" dirty="0" err="1"/>
              <a:t>SqlDatabaseSafely</a:t>
            </a:r>
            <a:r>
              <a:rPr lang="en-US" dirty="0"/>
              <a:t> addresses the issue</a:t>
            </a:r>
            <a:r>
              <a:rPr lang="en-US" baseline="0" dirty="0"/>
              <a:t> that we all face – “hey can you drop that database?” “oh no! can you put it back?”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037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029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remembers the query for finding duplicate indexes</a:t>
            </a:r>
            <a:r>
              <a:rPr lang="en-US" baseline="0" dirty="0"/>
              <a:t> for SQL Server 2008 and above?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623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xfrm>
            <a:off x="274639" y="1212850"/>
            <a:ext cx="11887201" cy="3839132"/>
          </a:xfrm>
          <a:prstGeom prst="rect">
            <a:avLst/>
          </a:prstGeom>
        </p:spPr>
        <p:txBody>
          <a:bodyPr lIns="91438" tIns="91438" rIns="91438" bIns="91438"/>
          <a:lstStyle>
            <a:lvl1pPr marL="342832" indent="-342832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  <a:lvl2pPr marL="734870" indent="-392035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2pPr>
            <a:lvl3pPr marL="1017075" indent="-44568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3pPr>
            <a:lvl4pPr marL="1295151" indent="-49520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4pPr>
            <a:lvl5pPr marL="1523706" indent="-49520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917575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2563">
              <a:defRPr sz="47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0" name="Shape 1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title"/>
          </p:nvPr>
        </p:nvSpPr>
        <p:spPr>
          <a:xfrm>
            <a:off x="856408" y="465667"/>
            <a:ext cx="4010064" cy="162983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15" name="Shape 115"/>
          <p:cNvSpPr>
            <a:spLocks noGrp="1"/>
          </p:cNvSpPr>
          <p:nvPr>
            <p:ph type="body" sz="half" idx="1"/>
          </p:nvPr>
        </p:nvSpPr>
        <p:spPr>
          <a:xfrm>
            <a:off x="5285771" y="1005710"/>
            <a:ext cx="6294359" cy="496387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31748" indent="-266090">
              <a:defRPr sz="3200"/>
            </a:lvl2pPr>
            <a:lvl3pPr marL="1241755" indent="-310438">
              <a:defRPr sz="3200"/>
            </a:lvl3pPr>
            <a:lvl4pPr marL="1769501" indent="-372526">
              <a:defRPr sz="3200"/>
            </a:lvl4pPr>
            <a:lvl5pPr marL="2235159" indent="-372526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3"/>
          </p:nvPr>
        </p:nvSpPr>
        <p:spPr>
          <a:xfrm>
            <a:off x="856408" y="2095500"/>
            <a:ext cx="4010064" cy="3882174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xfrm>
            <a:off x="856408" y="465667"/>
            <a:ext cx="4010064" cy="162983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25" name="Shape 125"/>
          <p:cNvSpPr>
            <a:spLocks noGrp="1"/>
          </p:cNvSpPr>
          <p:nvPr>
            <p:ph type="pic" sz="half" idx="13"/>
          </p:nvPr>
        </p:nvSpPr>
        <p:spPr>
          <a:xfrm>
            <a:off x="5285771" y="1005710"/>
            <a:ext cx="6294359" cy="496387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856408" y="2095500"/>
            <a:ext cx="4010064" cy="3882174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65658">
              <a:buSzTx/>
              <a:buFontTx/>
              <a:buNone/>
              <a:defRPr sz="1600"/>
            </a:lvl2pPr>
            <a:lvl3pPr marL="0" indent="931316">
              <a:buSzTx/>
              <a:buFontTx/>
              <a:buNone/>
              <a:defRPr sz="1600"/>
            </a:lvl3pPr>
            <a:lvl4pPr marL="0" indent="1396975">
              <a:buSzTx/>
              <a:buFontTx/>
              <a:buNone/>
              <a:defRPr sz="1600"/>
            </a:lvl4pPr>
            <a:lvl5pPr marL="0" indent="1862633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title"/>
          </p:nvPr>
        </p:nvSpPr>
        <p:spPr>
          <a:xfrm>
            <a:off x="8897580" y="371885"/>
            <a:ext cx="2680931" cy="5919467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4" name="Shape 144"/>
          <p:cNvSpPr>
            <a:spLocks noGrp="1"/>
          </p:cNvSpPr>
          <p:nvPr>
            <p:ph type="body" idx="1"/>
          </p:nvPr>
        </p:nvSpPr>
        <p:spPr>
          <a:xfrm>
            <a:off x="854789" y="371885"/>
            <a:ext cx="7887376" cy="5919467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body" idx="1"/>
          </p:nvPr>
        </p:nvSpPr>
        <p:spPr>
          <a:xfrm>
            <a:off x="274639" y="1212850"/>
            <a:ext cx="11887202" cy="3839133"/>
          </a:xfrm>
          <a:prstGeom prst="rect">
            <a:avLst/>
          </a:prstGeom>
        </p:spPr>
        <p:txBody>
          <a:bodyPr lIns="91438" tIns="91438" rIns="91438" bIns="91438"/>
          <a:lstStyle>
            <a:lvl1pPr marL="342400" indent="-342400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  <a:lvl2pPr marL="733945" indent="-391543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2pPr>
            <a:lvl3pPr marL="1015794" indent="-445125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3pPr>
            <a:lvl4pPr marL="1293521" indent="-494582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4pPr>
            <a:lvl5pPr marL="1521788" indent="-494582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917576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1388">
              <a:defRPr sz="46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54" name="Shape 154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1334561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1388">
              <a:defRPr sz="46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hape 162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xfrm>
            <a:off x="274320" y="292082"/>
            <a:ext cx="11887202" cy="1337753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1388">
              <a:defRPr sz="50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hape 187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1334560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2563">
              <a:defRPr sz="47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xfrm>
            <a:off x="274320" y="292082"/>
            <a:ext cx="11887201" cy="1337752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2563"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1554162" y="1143146"/>
            <a:ext cx="9324976" cy="2431816"/>
          </a:xfrm>
          <a:prstGeom prst="rect">
            <a:avLst/>
          </a:prstGeom>
        </p:spPr>
        <p:txBody>
          <a:bodyPr anchor="b"/>
          <a:lstStyle>
            <a:lvl1pPr algn="ctr">
              <a:defRPr sz="6100"/>
            </a:lvl1pPr>
          </a:lstStyle>
          <a:p>
            <a:r>
              <a:t>Title Text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sz="quarter" idx="1"/>
          </p:nvPr>
        </p:nvSpPr>
        <p:spPr>
          <a:xfrm>
            <a:off x="1554162" y="3668743"/>
            <a:ext cx="9324976" cy="168642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65658" algn="ctr">
              <a:buSzTx/>
              <a:buFontTx/>
              <a:buNone/>
              <a:defRPr sz="2400"/>
            </a:lvl2pPr>
            <a:lvl3pPr marL="0" indent="931316" algn="ctr">
              <a:buSzTx/>
              <a:buFontTx/>
              <a:buNone/>
              <a:defRPr sz="2400"/>
            </a:lvl3pPr>
            <a:lvl4pPr marL="0" indent="1396975" algn="ctr">
              <a:buSzTx/>
              <a:buFontTx/>
              <a:buNone/>
              <a:defRPr sz="2400"/>
            </a:lvl4pPr>
            <a:lvl5pPr marL="0" indent="1862633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xfrm>
            <a:off x="848314" y="1741401"/>
            <a:ext cx="10723721" cy="2905566"/>
          </a:xfrm>
          <a:prstGeom prst="rect">
            <a:avLst/>
          </a:prstGeom>
        </p:spPr>
        <p:txBody>
          <a:bodyPr anchor="b"/>
          <a:lstStyle>
            <a:lvl1pPr>
              <a:defRPr sz="6100"/>
            </a:lvl1pPr>
          </a:lstStyle>
          <a:p>
            <a:r>
              <a:t>Title Text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sz="quarter" idx="1"/>
          </p:nvPr>
        </p:nvSpPr>
        <p:spPr>
          <a:xfrm>
            <a:off x="848314" y="4674453"/>
            <a:ext cx="10723721" cy="152796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65658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31316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96975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62633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1" name="Shape 81"/>
          <p:cNvSpPr>
            <a:spLocks noGrp="1"/>
          </p:cNvSpPr>
          <p:nvPr>
            <p:ph type="body" sz="half" idx="1"/>
          </p:nvPr>
        </p:nvSpPr>
        <p:spPr>
          <a:xfrm>
            <a:off x="854789" y="1859433"/>
            <a:ext cx="5284154" cy="443191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hape 8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xfrm>
            <a:off x="856408" y="371886"/>
            <a:ext cx="10723722" cy="135011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856408" y="1712295"/>
            <a:ext cx="5259870" cy="839171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1pPr>
            <a:lvl2pPr marL="0" indent="465658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2pPr>
            <a:lvl3pPr marL="0" indent="931316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3pPr>
            <a:lvl4pPr marL="0" indent="1396975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4pPr>
            <a:lvl5pPr marL="0" indent="1862633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Shape 91"/>
          <p:cNvSpPr>
            <a:spLocks noGrp="1"/>
          </p:cNvSpPr>
          <p:nvPr>
            <p:ph type="body" sz="quarter" idx="13"/>
          </p:nvPr>
        </p:nvSpPr>
        <p:spPr>
          <a:xfrm>
            <a:off x="6294358" y="1712295"/>
            <a:ext cx="5285772" cy="839171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54789" y="371886"/>
            <a:ext cx="10723722" cy="1350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54789" y="1859433"/>
            <a:ext cx="10723722" cy="4431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304855" y="6525383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9" r:id="rId19"/>
  </p:sldLayoutIdLst>
  <p:transition spd="med"/>
  <p:txStyles>
    <p:titleStyle>
      <a:lvl1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32829" marR="0" indent="-232829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37291" marR="0" indent="-271633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57277" marR="0" indent="-325960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59153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24811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90469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156127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621786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87444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1pPr>
      <a:lvl2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2pPr>
      <a:lvl3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3pPr>
      <a:lvl4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4pPr>
      <a:lvl5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5pPr>
      <a:lvl6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6pPr>
      <a:lvl7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7pPr>
      <a:lvl8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8pPr>
      <a:lvl9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2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440"/>
          <p:cNvSpPr txBox="1">
            <a:spLocks/>
          </p:cNvSpPr>
          <p:nvPr/>
        </p:nvSpPr>
        <p:spPr>
          <a:xfrm>
            <a:off x="266249" y="265404"/>
            <a:ext cx="11883829" cy="946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93256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Segoe UI Light"/>
                <a:ea typeface="Segoe UI Light"/>
                <a:cs typeface="Segoe UI Light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/>
              <a:t>        </a:t>
            </a:r>
            <a:r>
              <a:rPr lang="en-US" dirty="0" err="1"/>
              <a:t>dbatools</a:t>
            </a:r>
            <a:endParaRPr lang="en-US" dirty="0"/>
          </a:p>
        </p:txBody>
      </p:sp>
      <p:pic>
        <p:nvPicPr>
          <p:cNvPr id="29" name="image19.png" descr="https://camo.githubusercontent.com/8c93ea16603184bd5a75fe4da5647891e23ed8e1/68747470733a2f2f626c6f672e6e65746e657264732e6e65742f77702d636f6e74656e742f75706c6f6164732f323031362f30352f646261746f6f6c732e706e6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493" y="141827"/>
            <a:ext cx="1014859" cy="1014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758" y="1335126"/>
            <a:ext cx="9571546" cy="4838281"/>
          </a:xfrm>
          <a:prstGeom prst="rect">
            <a:avLst/>
          </a:prstGeom>
        </p:spPr>
      </p:pic>
      <p:sp>
        <p:nvSpPr>
          <p:cNvPr id="4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8" name="Shape 286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Remove-</a:t>
            </a:r>
            <a:r>
              <a:rPr lang="en-US" dirty="0" err="1"/>
              <a:t>SqlDatabaseSafely</a:t>
            </a:r>
            <a:endParaRPr dirty="0"/>
          </a:p>
        </p:txBody>
      </p:sp>
      <p:sp>
        <p:nvSpPr>
          <p:cNvPr id="452" name="Shape 452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707136" y="1631202"/>
            <a:ext cx="1144294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 Performs a DBCC CHECKDB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 Backs up the database WITH CHECKSUM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 Restores with VERIFY ONLY on the source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 Creates and Agent job to easily restore from that backup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 Drops the database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 The Agent Job restores the database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 Performs a DBCC CHECKDB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 Drops the database for a final time</a:t>
            </a:r>
          </a:p>
        </p:txBody>
      </p:sp>
    </p:spTree>
    <p:extLst>
      <p:ext uri="{BB962C8B-B14F-4D97-AF65-F5344CB8AC3E}">
        <p14:creationId xmlns:p14="http://schemas.microsoft.com/office/powerpoint/2010/main" val="420848713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Remove-</a:t>
            </a:r>
            <a:r>
              <a:rPr lang="en-US" dirty="0" err="1"/>
              <a:t>SqlDatabaseSafely</a:t>
            </a:r>
            <a:endParaRPr dirty="0"/>
          </a:p>
        </p:txBody>
      </p:sp>
      <p:sp>
        <p:nvSpPr>
          <p:cNvPr id="452" name="Shape 452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pic>
        <p:nvPicPr>
          <p:cNvPr id="4" name="Remove-SqlDatabaseSafel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75791" y="1310161"/>
            <a:ext cx="8507897" cy="478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85046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Remove-</a:t>
            </a:r>
            <a:r>
              <a:rPr lang="en-US" dirty="0" err="1"/>
              <a:t>SqlDatabaseSafely</a:t>
            </a:r>
            <a:endParaRPr dirty="0"/>
          </a:p>
        </p:txBody>
      </p:sp>
      <p:sp>
        <p:nvSpPr>
          <p:cNvPr id="452" name="Shape 452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pic>
        <p:nvPicPr>
          <p:cNvPr id="4" name="giph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90925" y="1749425"/>
            <a:ext cx="440055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5865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Test-</a:t>
            </a:r>
            <a:r>
              <a:rPr lang="en-US" dirty="0" err="1"/>
              <a:t>SqlTempDbConfiguration</a:t>
            </a:r>
            <a:endParaRPr dirty="0"/>
          </a:p>
        </p:txBody>
      </p:sp>
      <p:sp>
        <p:nvSpPr>
          <p:cNvPr id="452" name="Shape 452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899" y="1058779"/>
            <a:ext cx="3641343" cy="512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04784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Test-</a:t>
            </a:r>
            <a:r>
              <a:rPr lang="en-US" dirty="0" err="1"/>
              <a:t>SqlTempDbConfiguration</a:t>
            </a:r>
            <a:endParaRPr dirty="0"/>
          </a:p>
        </p:txBody>
      </p:sp>
      <p:sp>
        <p:nvSpPr>
          <p:cNvPr id="452" name="Shape 452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49" y="1237675"/>
            <a:ext cx="11218627" cy="482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18292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Set-</a:t>
            </a:r>
            <a:r>
              <a:rPr lang="en-US" dirty="0" err="1"/>
              <a:t>SqlTempDbConfiguration</a:t>
            </a:r>
            <a:endParaRPr dirty="0"/>
          </a:p>
        </p:txBody>
      </p:sp>
      <p:sp>
        <p:nvSpPr>
          <p:cNvPr id="452" name="Shape 452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pic>
        <p:nvPicPr>
          <p:cNvPr id="2" name="Set-SqlTempDbConfigur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94520" y="1237675"/>
            <a:ext cx="8680021" cy="488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7630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2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Test-</a:t>
            </a:r>
            <a:r>
              <a:rPr lang="en-US" dirty="0" err="1"/>
              <a:t>SqlTempDbConfiguration</a:t>
            </a:r>
            <a:endParaRPr dirty="0"/>
          </a:p>
        </p:txBody>
      </p:sp>
      <p:sp>
        <p:nvSpPr>
          <p:cNvPr id="452" name="Shape 452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99" y="1739655"/>
            <a:ext cx="12193702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564336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Find-</a:t>
            </a:r>
            <a:r>
              <a:rPr lang="en-US" dirty="0" err="1"/>
              <a:t>SqlDuplicateIndex</a:t>
            </a:r>
            <a:endParaRPr dirty="0"/>
          </a:p>
        </p:txBody>
      </p:sp>
      <p:sp>
        <p:nvSpPr>
          <p:cNvPr id="452" name="Shape 452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>
              <a:rPr/>
            </a:b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225908" y="1090064"/>
            <a:ext cx="12029054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WITH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CTE_IndexCols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object_id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5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index_id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5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OBJECT_SCHEMA_NAME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object_id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SchemaName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5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OBJECT_NAME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object_id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TableName</a:t>
            </a:r>
            <a:r>
              <a:rPr lang="en-US" sz="15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5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IndexName</a:t>
            </a:r>
            <a:r>
              <a:rPr lang="en-US" sz="15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500" dirty="0" err="1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ISNULL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STUFF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((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', '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col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'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CASE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WHEN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idxCol</a:t>
            </a:r>
            <a:r>
              <a:rPr lang="en-US" sz="15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is_descending_key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THEN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'DESC'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'ASC'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FF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sys</a:t>
            </a:r>
            <a:r>
              <a:rPr lang="en-US" sz="15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FF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index_columns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idxCol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INNER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JOIN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FF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sys</a:t>
            </a:r>
            <a:r>
              <a:rPr lang="en-US" sz="15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FF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columns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col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idxCol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object_id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col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object_id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idxCol</a:t>
            </a:r>
            <a:r>
              <a:rPr lang="en-US" sz="15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column_id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</a:t>
            </a:r>
            <a:r>
              <a:rPr lang="en-US" sz="15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column_id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WHERE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object_id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idxCol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object_id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5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index_id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idxCol</a:t>
            </a:r>
            <a:r>
              <a:rPr lang="en-US" sz="15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index_id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idxCol</a:t>
            </a:r>
            <a:r>
              <a:rPr lang="en-US" sz="15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is_included_column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0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idxCol</a:t>
            </a:r>
            <a:r>
              <a:rPr lang="en-US" sz="15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key_ordinal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XML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PATH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''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)),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2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''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''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KeyCols</a:t>
            </a:r>
            <a:r>
              <a:rPr lang="en-US" sz="15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500" dirty="0" err="1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ISNULL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STUFF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((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', '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col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 '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CASE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WHEN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idxCol</a:t>
            </a:r>
            <a:r>
              <a:rPr lang="en-US" sz="15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is_descending_key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THEN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'DESC'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'ASC'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FF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sys</a:t>
            </a:r>
            <a:r>
              <a:rPr lang="en-US" sz="15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FF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index_columns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idxCol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INNER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JOIN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FF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sys</a:t>
            </a:r>
            <a:r>
              <a:rPr lang="en-US" sz="15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FF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columns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col 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idxCol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object_id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col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object_id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idxCol</a:t>
            </a:r>
            <a:r>
              <a:rPr lang="en-US" sz="15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column_id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</a:t>
            </a:r>
            <a:r>
              <a:rPr lang="en-US" sz="15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column_id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WHERE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object_id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idxCol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object_id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5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index_id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idxCol</a:t>
            </a:r>
            <a:r>
              <a:rPr lang="en-US" sz="15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index_id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idxCol</a:t>
            </a:r>
            <a:r>
              <a:rPr lang="en-US" sz="15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is_included_column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idxCol</a:t>
            </a:r>
            <a:r>
              <a:rPr lang="en-US" sz="15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key_ordinal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XML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PATH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''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)),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2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''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''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IncludedCols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type_desc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IndexType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5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is_disabled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IsDisabled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5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has_filter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IsFiltered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FF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sys</a:t>
            </a:r>
            <a:r>
              <a:rPr lang="en-US" sz="15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FF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indexes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WHERE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5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index_id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0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type_desc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'CLUSTERED'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'NONCLUSTERED'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OBJECT_SCHEMA_NAME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object_id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'sys'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CTE_IndexSpace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object_id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15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index_id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5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SUM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used_page_count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8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1024.0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IndexSizeMB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5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SUM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[rows]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NumberRows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15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data_compression_desc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CompressionDesc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FF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sys</a:t>
            </a:r>
            <a:r>
              <a:rPr lang="en-US" sz="15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FF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dm_db_partition_stats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INNER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JOIN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FF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sys</a:t>
            </a:r>
            <a:r>
              <a:rPr lang="en-US" sz="15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FF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partitions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WITH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NOLOCK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partition_id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partition_id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object_id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object_id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 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15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index_id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15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index_id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WHERE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15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index_id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0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OBJECT_SCHEMA_NAME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object_id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'sys'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GROUP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object_id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</a:t>
            </a:r>
            <a:r>
              <a:rPr lang="en-US" sz="15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index_id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</a:t>
            </a:r>
            <a:r>
              <a:rPr lang="en-US" sz="15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data_compression_desc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DB_NAME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DatabaseName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CI1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SchemaName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'.'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CI1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TableName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15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TableName</a:t>
            </a:r>
            <a:r>
              <a:rPr lang="en-US" sz="15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CI1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IndexName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CI1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KeyCols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CI1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IncludedCols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CI1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IndexType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CSPC</a:t>
            </a:r>
            <a:r>
              <a:rPr lang="en-US" sz="15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IndexSizeMB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CSPC</a:t>
            </a:r>
            <a:r>
              <a:rPr lang="en-US" sz="15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CompressionDesc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CSPC</a:t>
            </a:r>
            <a:r>
              <a:rPr lang="en-US" sz="15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NumberRows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CI1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IsDisabled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CI1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IsFiltered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CTE_IndexCols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CI1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INNER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JOIN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CTE_IndexSpace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CSPC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CI1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object_id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CSPC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object_id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CI1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index_id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CSPC</a:t>
            </a:r>
            <a:r>
              <a:rPr lang="en-US" sz="15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index_id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WHERE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EXISTS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CTE_IndexCols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CI2 </a:t>
            </a:r>
            <a:r>
              <a:rPr lang="en-US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WHERE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CI1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SchemaName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CI2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SchemaName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CI1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TableName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CI2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TableName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CI1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KeyCols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CI2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KeyCols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CI1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IncludedCols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CI2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IncludedCols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CI1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IsFiltered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CI2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IsFiltered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CI1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IndexName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&lt;&gt;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CI2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IndexName </a:t>
            </a:r>
            <a:r>
              <a:rPr lang="en-US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07814828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Find-</a:t>
            </a:r>
            <a:r>
              <a:rPr lang="en-US" dirty="0" err="1"/>
              <a:t>SqlDuplicateIndex</a:t>
            </a:r>
            <a:endParaRPr dirty="0"/>
          </a:p>
        </p:txBody>
      </p:sp>
      <p:sp>
        <p:nvSpPr>
          <p:cNvPr id="452" name="Shape 452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>
              <a:rPr/>
            </a:br>
            <a:endParaRPr/>
          </a:p>
        </p:txBody>
      </p:sp>
      <p:pic>
        <p:nvPicPr>
          <p:cNvPr id="2" name="Find-SqlDuplicateIndex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59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89175" y="1092808"/>
            <a:ext cx="9090711" cy="5113525"/>
          </a:xfrm>
          <a:prstGeom prst="rect">
            <a:avLst/>
          </a:prstGeom>
        </p:spPr>
      </p:pic>
      <p:pic>
        <p:nvPicPr>
          <p:cNvPr id="9" name="Find-SqlDuplicateIndex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69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89175" y="1092807"/>
            <a:ext cx="9090711" cy="511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5619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59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 fullScrn="1"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Show-</a:t>
            </a:r>
            <a:r>
              <a:rPr lang="en-US" dirty="0" err="1"/>
              <a:t>SqlWhoIsActive</a:t>
            </a:r>
            <a:endParaRPr dirty="0"/>
          </a:p>
        </p:txBody>
      </p:sp>
      <p:sp>
        <p:nvSpPr>
          <p:cNvPr id="452" name="Shape 452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pic>
        <p:nvPicPr>
          <p:cNvPr id="1026" name="Picture 2" descr="https://media.licdn.com/media/p/4/005/0a1/17e/1d124b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220" y="1802778"/>
            <a:ext cx="3506370" cy="350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533" y="139269"/>
            <a:ext cx="2111995" cy="2455808"/>
          </a:xfrm>
          <a:prstGeom prst="rect">
            <a:avLst/>
          </a:prstGeom>
        </p:spPr>
      </p:pic>
      <p:sp>
        <p:nvSpPr>
          <p:cNvPr id="11" name="Shape 451"/>
          <p:cNvSpPr txBox="1">
            <a:spLocks/>
          </p:cNvSpPr>
          <p:nvPr/>
        </p:nvSpPr>
        <p:spPr>
          <a:xfrm>
            <a:off x="4135046" y="5528094"/>
            <a:ext cx="3936781" cy="946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93256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Segoe UI Light"/>
                <a:ea typeface="Segoe UI Light"/>
                <a:cs typeface="Segoe UI Light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/>
              <a:t>Adam </a:t>
            </a:r>
            <a:r>
              <a:rPr lang="en-US" dirty="0" err="1"/>
              <a:t>Machanic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17650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System Requirements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532101" y="1491732"/>
            <a:ext cx="512657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Minimum</a:t>
            </a:r>
            <a:br>
              <a:rPr lang="en-US" sz="3200" b="1" u="sng" dirty="0"/>
            </a:br>
            <a:endParaRPr lang="en-US" sz="3200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Client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PowerShell v3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SQL Server Management Studio 2008 R2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Server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SQL Server 2000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dirty="0"/>
          </a:p>
          <a:p>
            <a:pPr marL="342900" lvl="3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583841" y="1451976"/>
            <a:ext cx="563466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Recommended</a:t>
            </a:r>
            <a:br>
              <a:rPr lang="en-US" sz="3200" b="1" u="sng" dirty="0"/>
            </a:br>
            <a:endParaRPr lang="en-US" sz="3200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Client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PowerShell v5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SQL Server Management Studio 2012+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Server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SQL Server 2005+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dirty="0"/>
          </a:p>
          <a:p>
            <a:pPr marL="342900" lvl="3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95283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Show-</a:t>
            </a:r>
            <a:r>
              <a:rPr lang="en-US" dirty="0" err="1"/>
              <a:t>SqlWhoIsActive</a:t>
            </a:r>
            <a:endParaRPr dirty="0"/>
          </a:p>
        </p:txBody>
      </p:sp>
      <p:sp>
        <p:nvSpPr>
          <p:cNvPr id="452" name="Shape 452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687" y="1237675"/>
            <a:ext cx="8657747" cy="486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19299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Show-</a:t>
            </a:r>
            <a:r>
              <a:rPr lang="en-US" dirty="0" err="1"/>
              <a:t>SqlWhoIsActive</a:t>
            </a:r>
            <a:endParaRPr dirty="0"/>
          </a:p>
        </p:txBody>
      </p:sp>
      <p:sp>
        <p:nvSpPr>
          <p:cNvPr id="452" name="Shape 452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pic>
        <p:nvPicPr>
          <p:cNvPr id="2" name="Show-SqlWhoIsActiv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6772" y="1053689"/>
            <a:ext cx="9120966" cy="513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48024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0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Test-</a:t>
            </a:r>
            <a:r>
              <a:rPr lang="en-US" dirty="0" err="1"/>
              <a:t>DbaPowerPlan</a:t>
            </a:r>
            <a:endParaRPr dirty="0"/>
          </a:p>
        </p:txBody>
      </p:sp>
      <p:sp>
        <p:nvSpPr>
          <p:cNvPr id="452" name="Shape 452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pic>
        <p:nvPicPr>
          <p:cNvPr id="2" name="Test-DbaPowerPla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1842" y="934281"/>
            <a:ext cx="9612642" cy="540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0238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4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Repair-</a:t>
            </a:r>
            <a:r>
              <a:rPr lang="en-US" dirty="0" err="1"/>
              <a:t>SqlOrphanUser</a:t>
            </a:r>
            <a:endParaRPr dirty="0"/>
          </a:p>
        </p:txBody>
      </p:sp>
      <p:sp>
        <p:nvSpPr>
          <p:cNvPr id="452" name="Shape 452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2437718" y="2567483"/>
            <a:ext cx="75636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db1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EXEC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sp_change_users_login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Auto_Fix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'db1user'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95209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Repair-</a:t>
            </a:r>
            <a:r>
              <a:rPr lang="en-US" dirty="0" err="1"/>
              <a:t>SqlOrphanUser</a:t>
            </a:r>
            <a:endParaRPr dirty="0"/>
          </a:p>
        </p:txBody>
      </p:sp>
      <p:sp>
        <p:nvSpPr>
          <p:cNvPr id="452" name="Shape 452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833" y="1092808"/>
            <a:ext cx="9099456" cy="511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71631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Repair-</a:t>
            </a:r>
            <a:r>
              <a:rPr lang="en-US" dirty="0" err="1"/>
              <a:t>SqlOrphanUser</a:t>
            </a:r>
            <a:endParaRPr dirty="0"/>
          </a:p>
        </p:txBody>
      </p:sp>
      <p:sp>
        <p:nvSpPr>
          <p:cNvPr id="452" name="Shape 452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pic>
        <p:nvPicPr>
          <p:cNvPr id="3" name="Repair-sqlorphanus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9001" y="1237675"/>
            <a:ext cx="8511059" cy="478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2799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1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Copy-</a:t>
            </a:r>
            <a:r>
              <a:rPr lang="en-US" dirty="0" err="1"/>
              <a:t>SqlLogin</a:t>
            </a:r>
            <a:endParaRPr dirty="0"/>
          </a:p>
        </p:txBody>
      </p:sp>
      <p:sp>
        <p:nvSpPr>
          <p:cNvPr id="452" name="Shape 452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pic>
        <p:nvPicPr>
          <p:cNvPr id="8" name="Copy-sqllog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13743" y="1237675"/>
            <a:ext cx="8576317" cy="482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4406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7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Reset-</a:t>
            </a:r>
            <a:r>
              <a:rPr lang="en-US" dirty="0" err="1"/>
              <a:t>SqlAdmin</a:t>
            </a:r>
            <a:endParaRPr dirty="0"/>
          </a:p>
        </p:txBody>
      </p:sp>
      <p:sp>
        <p:nvSpPr>
          <p:cNvPr id="452" name="Shape 452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707135" y="1062019"/>
            <a:ext cx="1019347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Service is restarted with /</a:t>
            </a:r>
            <a:r>
              <a:rPr lang="en-US" sz="2800" dirty="0" err="1"/>
              <a:t>mReset-SqlAdmin</a:t>
            </a:r>
            <a:r>
              <a:rPr lang="en-US" sz="2800" dirty="0"/>
              <a:t> parameter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Login is added if it doesn't exist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Login is enabled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Login is added to sysadmin role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If login is a Windows User</a:t>
            </a:r>
            <a:br>
              <a:rPr lang="en-US" sz="2800" dirty="0"/>
            </a:br>
            <a:r>
              <a:rPr lang="en-US" sz="2800" dirty="0"/>
              <a:t>an attempt is made to ensure the account exists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If login is a SQL Login:</a:t>
            </a:r>
            <a:br>
              <a:rPr lang="en-US" sz="2800" dirty="0"/>
            </a:br>
            <a:r>
              <a:rPr lang="en-US" sz="2800" dirty="0"/>
              <a:t>A secure password prompt will appear</a:t>
            </a:r>
            <a:br>
              <a:rPr lang="en-US" sz="2800" dirty="0"/>
            </a:br>
            <a:r>
              <a:rPr lang="en-US" sz="2800" dirty="0"/>
              <a:t>Password policy is set to off</a:t>
            </a:r>
            <a:br>
              <a:rPr lang="en-US" sz="2800" dirty="0"/>
            </a:br>
            <a:r>
              <a:rPr lang="en-US" sz="2800" dirty="0"/>
              <a:t>SQL Server authentication is set to Mixed Mode</a:t>
            </a:r>
            <a:br>
              <a:rPr lang="en-US" sz="2800" dirty="0"/>
            </a:br>
            <a:r>
              <a:rPr lang="en-US" sz="2800" dirty="0"/>
              <a:t>Login is unlocked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Service is restarted normally</a:t>
            </a:r>
          </a:p>
        </p:txBody>
      </p:sp>
    </p:spTree>
    <p:extLst>
      <p:ext uri="{BB962C8B-B14F-4D97-AF65-F5344CB8AC3E}">
        <p14:creationId xmlns:p14="http://schemas.microsoft.com/office/powerpoint/2010/main" val="51843601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Reset-</a:t>
            </a:r>
            <a:r>
              <a:rPr lang="en-US" dirty="0" err="1"/>
              <a:t>SqlAdmin</a:t>
            </a:r>
            <a:endParaRPr dirty="0"/>
          </a:p>
        </p:txBody>
      </p:sp>
      <p:sp>
        <p:nvSpPr>
          <p:cNvPr id="452" name="Shape 452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pic>
        <p:nvPicPr>
          <p:cNvPr id="2" name="Reset-sqladmin-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4782" y="1237675"/>
            <a:ext cx="8649558" cy="486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5393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8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Reset-</a:t>
            </a:r>
            <a:r>
              <a:rPr lang="en-US" dirty="0" err="1"/>
              <a:t>SqlAdmin</a:t>
            </a:r>
            <a:endParaRPr dirty="0"/>
          </a:p>
        </p:txBody>
      </p:sp>
      <p:sp>
        <p:nvSpPr>
          <p:cNvPr id="452" name="Shape 452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pic>
        <p:nvPicPr>
          <p:cNvPr id="6" name="giph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90925" y="1749425"/>
            <a:ext cx="440055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73489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Install is easy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532101" y="1491732"/>
            <a:ext cx="1111656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PowerShell Gallery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Install-Module </a:t>
            </a:r>
            <a:r>
              <a:rPr lang="en-US" sz="2400" dirty="0" err="1"/>
              <a:t>dbatools</a:t>
            </a:r>
            <a:br>
              <a:rPr lang="en-US" sz="2000" dirty="0"/>
            </a:br>
            <a:endParaRPr lang="en-US" sz="2000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GitHub – dbatools.io/</a:t>
            </a:r>
            <a:r>
              <a:rPr lang="en-US" sz="3200" b="1" u="sng" dirty="0" err="1"/>
              <a:t>git</a:t>
            </a:r>
            <a:endParaRPr lang="en-US" sz="3200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Clone repo found at dbatools.io/</a:t>
            </a:r>
            <a:r>
              <a:rPr lang="en-US" sz="2400" dirty="0" err="1"/>
              <a:t>git</a:t>
            </a:r>
            <a:r>
              <a:rPr lang="en-US" sz="2400" dirty="0"/>
              <a:t>, Import-Module </a:t>
            </a:r>
            <a:r>
              <a:rPr lang="en-US" sz="2400" dirty="0" err="1"/>
              <a:t>dbatools</a:t>
            </a:r>
            <a:endParaRPr lang="en-US" sz="2000" b="1" u="sng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Invoke-Expression (Invoke-</a:t>
            </a:r>
            <a:r>
              <a:rPr lang="en-US" sz="2400" dirty="0" err="1"/>
              <a:t>WebRequest</a:t>
            </a:r>
            <a:r>
              <a:rPr lang="en-US" sz="2400" dirty="0"/>
              <a:t> https://git.io/vn1hQ)</a:t>
            </a:r>
            <a:br>
              <a:rPr lang="en-US" sz="2000" dirty="0"/>
            </a:br>
            <a:endParaRPr lang="en-US" sz="2000" b="1" u="sng" dirty="0"/>
          </a:p>
        </p:txBody>
      </p:sp>
    </p:spTree>
    <p:extLst>
      <p:ext uri="{BB962C8B-B14F-4D97-AF65-F5344CB8AC3E}">
        <p14:creationId xmlns:p14="http://schemas.microsoft.com/office/powerpoint/2010/main" val="209469792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How to Get-Help</a:t>
            </a:r>
            <a:endParaRPr dirty="0"/>
          </a:p>
        </p:txBody>
      </p:sp>
      <p:sp>
        <p:nvSpPr>
          <p:cNvPr id="458" name="Shape 458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9" name="Shape 459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60" name="Shape 460"/>
          <p:cNvSpPr/>
          <p:nvPr/>
        </p:nvSpPr>
        <p:spPr>
          <a:xfrm>
            <a:off x="266249" y="1374679"/>
            <a:ext cx="11160194" cy="4658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Extensive documentation within each command</a:t>
            </a:r>
            <a:br>
              <a:rPr lang="en-US" sz="3200" dirty="0"/>
            </a:br>
            <a:r>
              <a:rPr lang="en-US" sz="3200" dirty="0"/>
              <a:t>     Get-Help Start-</a:t>
            </a:r>
            <a:r>
              <a:rPr lang="en-US" sz="3200" dirty="0" err="1"/>
              <a:t>SqlMigration</a:t>
            </a:r>
            <a:r>
              <a:rPr lang="en-US" sz="3200" dirty="0"/>
              <a:t> –Detailed</a:t>
            </a:r>
            <a:br>
              <a:rPr lang="en-US" sz="3200" dirty="0"/>
            </a:br>
            <a:endParaRPr lang="en-US" sz="3200" dirty="0"/>
          </a:p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Extensive documentation on dbatools.io</a:t>
            </a:r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dbatools.io/Start-</a:t>
            </a:r>
            <a:r>
              <a:rPr lang="en-US" sz="3200" dirty="0" err="1"/>
              <a:t>SqlMigration</a:t>
            </a:r>
            <a:endParaRPr lang="en-US" sz="3200" dirty="0"/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dbatools.io/Repair-</a:t>
            </a:r>
            <a:r>
              <a:rPr lang="en-US" sz="3200" dirty="0" err="1"/>
              <a:t>SqlOrphanUser</a:t>
            </a:r>
            <a:br>
              <a:rPr lang="en-US" sz="3200" dirty="0"/>
            </a:br>
            <a:endParaRPr lang="en-US" sz="3200" dirty="0"/>
          </a:p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Some commands have videos</a:t>
            </a:r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</a:t>
            </a:r>
            <a:r>
              <a:rPr lang="en-US" sz="3200" dirty="0" err="1"/>
              <a:t>youtube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2136877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Join us! - dbatools.io/slack</a:t>
            </a:r>
            <a:endParaRPr dirty="0"/>
          </a:p>
        </p:txBody>
      </p:sp>
      <p:sp>
        <p:nvSpPr>
          <p:cNvPr id="458" name="Shape 458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9" name="Shape 459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60" name="Shape 460"/>
          <p:cNvSpPr/>
          <p:nvPr/>
        </p:nvSpPr>
        <p:spPr>
          <a:xfrm>
            <a:off x="236556" y="1013978"/>
            <a:ext cx="11160194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011" y="1211549"/>
            <a:ext cx="9773283" cy="480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974400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Join us! - dbatools.io/</a:t>
            </a:r>
            <a:r>
              <a:rPr lang="en-US" dirty="0" err="1"/>
              <a:t>trello</a:t>
            </a:r>
            <a:endParaRPr dirty="0"/>
          </a:p>
        </p:txBody>
      </p:sp>
      <p:sp>
        <p:nvSpPr>
          <p:cNvPr id="458" name="Shape 458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9" name="Shape 459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60" name="Shape 460"/>
          <p:cNvSpPr/>
          <p:nvPr/>
        </p:nvSpPr>
        <p:spPr>
          <a:xfrm>
            <a:off x="236556" y="1013978"/>
            <a:ext cx="11160194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849" y="1211549"/>
            <a:ext cx="9087424" cy="495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863523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Join us! - dbatools.io/</a:t>
            </a:r>
            <a:r>
              <a:rPr lang="en-US" dirty="0" err="1"/>
              <a:t>git</a:t>
            </a:r>
            <a:endParaRPr dirty="0"/>
          </a:p>
        </p:txBody>
      </p:sp>
      <p:sp>
        <p:nvSpPr>
          <p:cNvPr id="458" name="Shape 458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9" name="Shape 459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60" name="Shape 460"/>
          <p:cNvSpPr/>
          <p:nvPr/>
        </p:nvSpPr>
        <p:spPr>
          <a:xfrm>
            <a:off x="236556" y="1013978"/>
            <a:ext cx="11160194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440" y="1139325"/>
            <a:ext cx="8833445" cy="509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14358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dbareports.io</a:t>
            </a:r>
            <a:endParaRPr dirty="0"/>
          </a:p>
        </p:txBody>
      </p:sp>
      <p:sp>
        <p:nvSpPr>
          <p:cNvPr id="458" name="Shape 458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9" name="Shape 459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60" name="Shape 460"/>
          <p:cNvSpPr/>
          <p:nvPr/>
        </p:nvSpPr>
        <p:spPr>
          <a:xfrm>
            <a:off x="236556" y="1013978"/>
            <a:ext cx="11160194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705" y="1265986"/>
            <a:ext cx="8979903" cy="477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07092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dbareports.io</a:t>
            </a:r>
            <a:endParaRPr dirty="0"/>
          </a:p>
        </p:txBody>
      </p:sp>
      <p:sp>
        <p:nvSpPr>
          <p:cNvPr id="458" name="Shape 458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9" name="Shape 459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60" name="Shape 460"/>
          <p:cNvSpPr/>
          <p:nvPr/>
        </p:nvSpPr>
        <p:spPr>
          <a:xfrm>
            <a:off x="236556" y="1013978"/>
            <a:ext cx="11160194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3200" dirty="0"/>
          </a:p>
        </p:txBody>
      </p:sp>
      <p:pic>
        <p:nvPicPr>
          <p:cNvPr id="4098" name="Picture 2" descr="https://sqlbits.com/Gallery/Images/SpeakerPhotos/Rob_Sewell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8215" r="877"/>
          <a:stretch/>
        </p:blipFill>
        <p:spPr bwMode="auto">
          <a:xfrm>
            <a:off x="4376839" y="1854950"/>
            <a:ext cx="2421002" cy="288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451"/>
          <p:cNvSpPr txBox="1">
            <a:spLocks/>
          </p:cNvSpPr>
          <p:nvPr/>
        </p:nvSpPr>
        <p:spPr>
          <a:xfrm>
            <a:off x="3618950" y="5172309"/>
            <a:ext cx="3936781" cy="946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93256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Segoe UI Light"/>
                <a:ea typeface="Segoe UI Light"/>
                <a:cs typeface="Segoe UI Light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hangingPunct="1"/>
            <a:r>
              <a:rPr lang="en-US" dirty="0"/>
              <a:t>Rob Sewell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310" y="441367"/>
            <a:ext cx="1910060" cy="165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9624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dbareports.io</a:t>
            </a:r>
            <a:endParaRPr dirty="0"/>
          </a:p>
        </p:txBody>
      </p:sp>
      <p:sp>
        <p:nvSpPr>
          <p:cNvPr id="458" name="Shape 458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9" name="Shape 459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60" name="Shape 460"/>
          <p:cNvSpPr/>
          <p:nvPr/>
        </p:nvSpPr>
        <p:spPr>
          <a:xfrm>
            <a:off x="236556" y="1013978"/>
            <a:ext cx="11160194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373" y="1131620"/>
            <a:ext cx="9007579" cy="506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205055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dbareports.io – Install-</a:t>
            </a:r>
            <a:r>
              <a:rPr lang="en-US" dirty="0" err="1"/>
              <a:t>DbaReports</a:t>
            </a:r>
            <a:r>
              <a:rPr lang="en-US" dirty="0"/>
              <a:t> auto-installer</a:t>
            </a:r>
            <a:endParaRPr dirty="0"/>
          </a:p>
        </p:txBody>
      </p:sp>
      <p:sp>
        <p:nvSpPr>
          <p:cNvPr id="458" name="Shape 458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9" name="Shape 459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60" name="Shape 460"/>
          <p:cNvSpPr/>
          <p:nvPr/>
        </p:nvSpPr>
        <p:spPr>
          <a:xfrm>
            <a:off x="236556" y="1013978"/>
            <a:ext cx="11160194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677442" y="1350296"/>
            <a:ext cx="1147263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If script and log locations aren’t specified – uses backup directory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Creates database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Prompts to create proxy account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Installs or upgrades all database objects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Creates SQL agent jobs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Schedules jobs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Creates SQL Server alias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Creates client </a:t>
            </a:r>
            <a:r>
              <a:rPr lang="en-US" sz="2800" dirty="0" err="1"/>
              <a:t>config</a:t>
            </a:r>
            <a:r>
              <a:rPr lang="en-US" sz="2800" dirty="0"/>
              <a:t> file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Copies same reports shortcut to Desktop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Prompts to add host SQL Server to inventory</a:t>
            </a:r>
          </a:p>
        </p:txBody>
      </p:sp>
    </p:spTree>
    <p:extLst>
      <p:ext uri="{BB962C8B-B14F-4D97-AF65-F5344CB8AC3E}">
        <p14:creationId xmlns:p14="http://schemas.microsoft.com/office/powerpoint/2010/main" val="166168696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dbareports.io – Install-</a:t>
            </a:r>
            <a:r>
              <a:rPr lang="en-US" dirty="0" err="1"/>
              <a:t>DbaReports</a:t>
            </a:r>
            <a:r>
              <a:rPr lang="en-US" dirty="0"/>
              <a:t> auto-installer</a:t>
            </a:r>
            <a:endParaRPr dirty="0"/>
          </a:p>
        </p:txBody>
      </p:sp>
      <p:sp>
        <p:nvSpPr>
          <p:cNvPr id="458" name="Shape 458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9" name="Shape 459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60" name="Shape 460"/>
          <p:cNvSpPr/>
          <p:nvPr/>
        </p:nvSpPr>
        <p:spPr>
          <a:xfrm>
            <a:off x="236556" y="1013978"/>
            <a:ext cx="11160194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3200" dirty="0"/>
          </a:p>
        </p:txBody>
      </p:sp>
      <p:pic>
        <p:nvPicPr>
          <p:cNvPr id="2" name="install-dbareport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54728" y="1114030"/>
            <a:ext cx="9070121" cy="510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34843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4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dbareports.io</a:t>
            </a:r>
            <a:endParaRPr dirty="0"/>
          </a:p>
        </p:txBody>
      </p:sp>
      <p:sp>
        <p:nvSpPr>
          <p:cNvPr id="458" name="Shape 458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9" name="Shape 459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60" name="Shape 460"/>
          <p:cNvSpPr/>
          <p:nvPr/>
        </p:nvSpPr>
        <p:spPr>
          <a:xfrm>
            <a:off x="236556" y="1013978"/>
            <a:ext cx="11160194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738" y="1019406"/>
            <a:ext cx="9233416" cy="519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57351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See?</a:t>
            </a:r>
            <a:endParaRPr dirty="0"/>
          </a:p>
        </p:txBody>
      </p:sp>
      <p:pic>
        <p:nvPicPr>
          <p:cNvPr id="4" name="inst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26315" y="1063256"/>
            <a:ext cx="9016431" cy="506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18699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7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dbareports.io</a:t>
            </a:r>
            <a:endParaRPr dirty="0"/>
          </a:p>
        </p:txBody>
      </p:sp>
      <p:sp>
        <p:nvSpPr>
          <p:cNvPr id="458" name="Shape 458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9" name="Shape 459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60" name="Shape 460"/>
          <p:cNvSpPr/>
          <p:nvPr/>
        </p:nvSpPr>
        <p:spPr>
          <a:xfrm>
            <a:off x="236556" y="1013978"/>
            <a:ext cx="11160194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3200" dirty="0"/>
          </a:p>
        </p:txBody>
      </p:sp>
      <p:pic>
        <p:nvPicPr>
          <p:cNvPr id="3" name="b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14156" y="1132347"/>
            <a:ext cx="9004994" cy="506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3057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7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Community got me </a:t>
            </a:r>
            <a:r>
              <a:rPr lang="en-US" dirty="0" err="1"/>
              <a:t>feelin</a:t>
            </a:r>
            <a:r>
              <a:rPr lang="en-US" dirty="0"/>
              <a:t>’ like</a:t>
            </a:r>
            <a:endParaRPr dirty="0"/>
          </a:p>
        </p:txBody>
      </p:sp>
      <p:sp>
        <p:nvSpPr>
          <p:cNvPr id="458" name="Shape 458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9" name="Shape 459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60" name="Shape 460"/>
          <p:cNvSpPr/>
          <p:nvPr/>
        </p:nvSpPr>
        <p:spPr>
          <a:xfrm>
            <a:off x="236556" y="1013978"/>
            <a:ext cx="11160194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3200" dirty="0"/>
          </a:p>
        </p:txBody>
      </p:sp>
      <p:pic>
        <p:nvPicPr>
          <p:cNvPr id="2" name="w7Fzhb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60657" y="1468632"/>
            <a:ext cx="67818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62939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t>Review</a:t>
            </a:r>
          </a:p>
        </p:txBody>
      </p:sp>
      <p:sp>
        <p:nvSpPr>
          <p:cNvPr id="458" name="Shape 458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9" name="Shape 459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60" name="Shape 460"/>
          <p:cNvSpPr/>
          <p:nvPr/>
        </p:nvSpPr>
        <p:spPr>
          <a:xfrm>
            <a:off x="266248" y="1073560"/>
            <a:ext cx="11160194" cy="5069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832" indent="-342832" defTabSz="932563">
              <a:lnSpc>
                <a:spcPct val="90000"/>
              </a:lnSpc>
              <a:spcBef>
                <a:spcPts val="900"/>
              </a:spcBef>
              <a:buSzPct val="90000"/>
              <a:buFont typeface="Arial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PowerShell is a DBA’s best friend</a:t>
            </a:r>
            <a:br>
              <a:rPr lang="en-US" dirty="0"/>
            </a:br>
            <a:r>
              <a:rPr lang="en-US" dirty="0"/>
              <a:t>     Migrations</a:t>
            </a:r>
            <a:br>
              <a:rPr lang="en-US" dirty="0"/>
            </a:br>
            <a:r>
              <a:rPr lang="en-US" dirty="0"/>
              <a:t>     Best Practices</a:t>
            </a:r>
            <a:br>
              <a:rPr lang="en-US" dirty="0"/>
            </a:br>
            <a:r>
              <a:rPr lang="en-US" dirty="0"/>
              <a:t>     Reporting</a:t>
            </a:r>
            <a:endParaRPr dirty="0"/>
          </a:p>
          <a:p>
            <a:pPr marL="342832" indent="-342832" defTabSz="932563">
              <a:lnSpc>
                <a:spcPct val="90000"/>
              </a:lnSpc>
              <a:spcBef>
                <a:spcPts val="900"/>
              </a:spcBef>
              <a:buSzPct val="90000"/>
              <a:buFont typeface="Arial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Join us!</a:t>
            </a:r>
            <a:br>
              <a:rPr lang="en-US" dirty="0"/>
            </a:br>
            <a:r>
              <a:rPr lang="en-US" dirty="0"/>
              <a:t>    dbatools.io/slack</a:t>
            </a:r>
            <a:br>
              <a:rPr lang="en-US" dirty="0"/>
            </a:br>
            <a:r>
              <a:rPr lang="en-US" dirty="0"/>
              <a:t>    dbatools.io/</a:t>
            </a:r>
            <a:r>
              <a:rPr lang="en-US" dirty="0" err="1"/>
              <a:t>git</a:t>
            </a:r>
            <a:br>
              <a:rPr lang="en-US" dirty="0"/>
            </a:br>
            <a:r>
              <a:rPr lang="en-US" dirty="0"/>
              <a:t>    dbatools.io/twitter</a:t>
            </a:r>
            <a:br>
              <a:rPr lang="en-US" dirty="0"/>
            </a:br>
            <a:r>
              <a:rPr lang="en-US" dirty="0"/>
              <a:t>    dbatools.io/</a:t>
            </a:r>
            <a:r>
              <a:rPr lang="en-US" dirty="0" err="1"/>
              <a:t>youtube</a:t>
            </a:r>
            <a:endParaRPr lang="en-US" dirty="0"/>
          </a:p>
        </p:txBody>
      </p:sp>
    </p:spTree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Thank you!</a:t>
            </a:r>
            <a:endParaRPr dirty="0"/>
          </a:p>
        </p:txBody>
      </p:sp>
      <p:sp>
        <p:nvSpPr>
          <p:cNvPr id="458" name="Shape 458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9" name="Shape 459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549316" y="170370"/>
            <a:ext cx="4019133" cy="5767882"/>
            <a:chOff x="3549316" y="170370"/>
            <a:chExt cx="4019133" cy="5767882"/>
          </a:xfrm>
        </p:grpSpPr>
        <p:pic>
          <p:nvPicPr>
            <p:cNvPr id="1026" name="Picture 2" descr="https://scontent-bru2-1.xx.fbcdn.net/v/t1.0-9/13592375_10157136910325134_9151794059834690026_n.jpg?oh=86c64bb1a5e311ed84d7b1cc0db96afc&amp;oe=5879135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316" y="1906290"/>
              <a:ext cx="4019133" cy="4031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5332" y="170370"/>
              <a:ext cx="2578819" cy="24301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8376170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Support</a:t>
            </a:r>
            <a:endParaRPr dirty="0"/>
          </a:p>
        </p:txBody>
      </p:sp>
      <p:sp>
        <p:nvSpPr>
          <p:cNvPr id="452" name="Shape 452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530087" y="1376422"/>
            <a:ext cx="1018668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SQL Server 2000 – 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Express – Datacenter Edition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Clustered and stand-alone instances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Windows and SQL authentication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Default and named instances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Multiple instances on one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Auto-populated parameters for command-line completion (think -Databases and -Logins)</a:t>
            </a:r>
          </a:p>
        </p:txBody>
      </p:sp>
    </p:spTree>
    <p:extLst>
      <p:ext uri="{BB962C8B-B14F-4D97-AF65-F5344CB8AC3E}">
        <p14:creationId xmlns:p14="http://schemas.microsoft.com/office/powerpoint/2010/main" val="346139834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Support</a:t>
            </a:r>
            <a:endParaRPr dirty="0"/>
          </a:p>
        </p:txBody>
      </p:sp>
      <p:sp>
        <p:nvSpPr>
          <p:cNvPr id="452" name="Shape 452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pic>
        <p:nvPicPr>
          <p:cNvPr id="2" name="autocomplet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1992" y="1237675"/>
            <a:ext cx="11618085" cy="434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9223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8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Start-</a:t>
            </a:r>
            <a:r>
              <a:rPr lang="en-US" dirty="0" err="1"/>
              <a:t>SqlMigration</a:t>
            </a:r>
            <a:endParaRPr dirty="0"/>
          </a:p>
        </p:txBody>
      </p:sp>
      <p:sp>
        <p:nvSpPr>
          <p:cNvPr id="452" name="Shape 452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pic>
        <p:nvPicPr>
          <p:cNvPr id="2" name="sharepoint-migr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8354" y="1092808"/>
            <a:ext cx="8752354" cy="507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0018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1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Start-</a:t>
            </a:r>
            <a:r>
              <a:rPr lang="en-US" dirty="0" err="1"/>
              <a:t>SqlMigration</a:t>
            </a:r>
            <a:endParaRPr dirty="0"/>
          </a:p>
        </p:txBody>
      </p:sp>
      <p:sp>
        <p:nvSpPr>
          <p:cNvPr id="452" name="Shape 452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pic>
        <p:nvPicPr>
          <p:cNvPr id="4" name="giph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90925" y="1749425"/>
            <a:ext cx="440055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2350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Remove-</a:t>
            </a:r>
            <a:r>
              <a:rPr lang="en-US" dirty="0" err="1"/>
              <a:t>SqlDatabaseSafely</a:t>
            </a:r>
            <a:endParaRPr dirty="0"/>
          </a:p>
        </p:txBody>
      </p:sp>
      <p:sp>
        <p:nvSpPr>
          <p:cNvPr id="452" name="Shape 452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745" y="1330086"/>
            <a:ext cx="7523809" cy="422857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812" y="1274572"/>
            <a:ext cx="1637021" cy="1195025"/>
          </a:xfrm>
          <a:prstGeom prst="rect">
            <a:avLst/>
          </a:prstGeom>
        </p:spPr>
      </p:pic>
      <p:sp>
        <p:nvSpPr>
          <p:cNvPr id="8" name="Shape 451"/>
          <p:cNvSpPr txBox="1">
            <a:spLocks/>
          </p:cNvSpPr>
          <p:nvPr/>
        </p:nvSpPr>
        <p:spPr>
          <a:xfrm>
            <a:off x="4572430" y="5673210"/>
            <a:ext cx="3288438" cy="946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93256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Segoe UI Light"/>
                <a:ea typeface="Segoe UI Light"/>
                <a:cs typeface="Segoe UI Light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/>
              <a:t>Grant </a:t>
            </a:r>
            <a:r>
              <a:rPr lang="en-US" dirty="0" err="1"/>
              <a:t>Fritchey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10820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505050"/>
      </a:dk1>
      <a:lt1>
        <a:srgbClr val="FFFFFF"/>
      </a:lt1>
      <a:dk2>
        <a:srgbClr val="A7A7A7"/>
      </a:dk2>
      <a:lt2>
        <a:srgbClr val="535353"/>
      </a:lt2>
      <a:accent1>
        <a:srgbClr val="0078D7"/>
      </a:accent1>
      <a:accent2>
        <a:srgbClr val="002050"/>
      </a:accent2>
      <a:accent3>
        <a:srgbClr val="643BCD"/>
      </a:accent3>
      <a:accent4>
        <a:srgbClr val="ABABAB"/>
      </a:accent4>
      <a:accent5>
        <a:srgbClr val="505050"/>
      </a:accent5>
      <a:accent6>
        <a:srgbClr val="FFB90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8D7"/>
      </a:accent1>
      <a:accent2>
        <a:srgbClr val="002050"/>
      </a:accent2>
      <a:accent3>
        <a:srgbClr val="643BCD"/>
      </a:accent3>
      <a:accent4>
        <a:srgbClr val="ABABAB"/>
      </a:accent4>
      <a:accent5>
        <a:srgbClr val="505050"/>
      </a:accent5>
      <a:accent6>
        <a:srgbClr val="FFB90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3736</TotalTime>
  <Words>1876</Words>
  <Application>Microsoft Office PowerPoint</Application>
  <PresentationFormat>Custom</PresentationFormat>
  <Paragraphs>200</Paragraphs>
  <Slides>43</Slides>
  <Notes>26</Notes>
  <HiddenSlides>0</HiddenSlides>
  <MMClips>18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Calibri</vt:lpstr>
      <vt:lpstr>Consolas</vt:lpstr>
      <vt:lpstr>Helvetica</vt:lpstr>
      <vt:lpstr>Helvetica Neue</vt:lpstr>
      <vt:lpstr>Segoe UI Light</vt:lpstr>
      <vt:lpstr>Segoe UI Semilight</vt:lpstr>
      <vt:lpstr>Default</vt:lpstr>
      <vt:lpstr>PowerPoint Presentation</vt:lpstr>
      <vt:lpstr>System Requirements</vt:lpstr>
      <vt:lpstr>Install is easy</vt:lpstr>
      <vt:lpstr>See?</vt:lpstr>
      <vt:lpstr>Support</vt:lpstr>
      <vt:lpstr>Support</vt:lpstr>
      <vt:lpstr>Start-SqlMigration</vt:lpstr>
      <vt:lpstr>Start-SqlMigration</vt:lpstr>
      <vt:lpstr>Remove-SqlDatabaseSafely</vt:lpstr>
      <vt:lpstr>Remove-SqlDatabaseSafely</vt:lpstr>
      <vt:lpstr>Remove-SqlDatabaseSafely</vt:lpstr>
      <vt:lpstr>Remove-SqlDatabaseSafely</vt:lpstr>
      <vt:lpstr>Test-SqlTempDbConfiguration</vt:lpstr>
      <vt:lpstr>Test-SqlTempDbConfiguration</vt:lpstr>
      <vt:lpstr>Set-SqlTempDbConfiguration</vt:lpstr>
      <vt:lpstr>Test-SqlTempDbConfiguration</vt:lpstr>
      <vt:lpstr>Find-SqlDuplicateIndex</vt:lpstr>
      <vt:lpstr>Find-SqlDuplicateIndex</vt:lpstr>
      <vt:lpstr>Show-SqlWhoIsActive</vt:lpstr>
      <vt:lpstr>Show-SqlWhoIsActive</vt:lpstr>
      <vt:lpstr>Show-SqlWhoIsActive</vt:lpstr>
      <vt:lpstr>Test-DbaPowerPlan</vt:lpstr>
      <vt:lpstr>Repair-SqlOrphanUser</vt:lpstr>
      <vt:lpstr>Repair-SqlOrphanUser</vt:lpstr>
      <vt:lpstr>Repair-SqlOrphanUser</vt:lpstr>
      <vt:lpstr>Copy-SqlLogin</vt:lpstr>
      <vt:lpstr>Reset-SqlAdmin</vt:lpstr>
      <vt:lpstr>Reset-SqlAdmin</vt:lpstr>
      <vt:lpstr>Reset-SqlAdmin</vt:lpstr>
      <vt:lpstr>How to Get-Help</vt:lpstr>
      <vt:lpstr>Join us! - dbatools.io/slack</vt:lpstr>
      <vt:lpstr>Join us! - dbatools.io/trello</vt:lpstr>
      <vt:lpstr>Join us! - dbatools.io/git</vt:lpstr>
      <vt:lpstr>dbareports.io</vt:lpstr>
      <vt:lpstr>dbareports.io</vt:lpstr>
      <vt:lpstr>dbareports.io</vt:lpstr>
      <vt:lpstr>dbareports.io – Install-DbaReports auto-installer</vt:lpstr>
      <vt:lpstr>dbareports.io – Install-DbaReports auto-installer</vt:lpstr>
      <vt:lpstr>dbareports.io</vt:lpstr>
      <vt:lpstr>dbareports.io</vt:lpstr>
      <vt:lpstr>Community got me feelin’ like</vt:lpstr>
      <vt:lpstr>Review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DBA</dc:title>
  <dc:creator>ctrlb</dc:creator>
  <cp:lastModifiedBy>ctrlb</cp:lastModifiedBy>
  <cp:revision>162</cp:revision>
  <dcterms:modified xsi:type="dcterms:W3CDTF">2017-01-11T23:21:45Z</dcterms:modified>
</cp:coreProperties>
</file>